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0" r:id="rId4"/>
  </p:sldMasterIdLst>
  <p:notesMasterIdLst>
    <p:notesMasterId r:id="rId14"/>
  </p:notesMasterIdLst>
  <p:handoutMasterIdLst>
    <p:handoutMasterId r:id="rId15"/>
  </p:handoutMasterIdLst>
  <p:sldIdLst>
    <p:sldId id="281" r:id="rId5"/>
    <p:sldId id="382" r:id="rId6"/>
    <p:sldId id="362" r:id="rId7"/>
    <p:sldId id="390" r:id="rId8"/>
    <p:sldId id="391" r:id="rId9"/>
    <p:sldId id="392" r:id="rId10"/>
    <p:sldId id="393" r:id="rId11"/>
    <p:sldId id="394" r:id="rId12"/>
    <p:sldId id="389" r:id="rId13"/>
  </p:sldIdLst>
  <p:sldSz cx="12192000" cy="6858000"/>
  <p:notesSz cx="6858000" cy="9144000"/>
  <p:embeddedFontLst>
    <p:embeddedFont>
      <p:font typeface="Cambria Math" panose="02040503050406030204" pitchFamily="18" charset="0"/>
      <p:regular r:id="rId16"/>
    </p:embeddedFont>
    <p:embeddedFont>
      <p:font typeface="Pretendard Light" panose="02000403000000020004" pitchFamily="50" charset="-127"/>
      <p:regular r:id="rId17"/>
    </p:embeddedFont>
    <p:embeddedFont>
      <p:font typeface="Pretendard Medium" panose="02000603000000020004" pitchFamily="50" charset="-127"/>
      <p:regular r:id="rId18"/>
    </p:embeddedFont>
    <p:embeddedFont>
      <p:font typeface="Pretendard SemiBold" panose="02000703000000020004" pitchFamily="50" charset="-127"/>
      <p:bold r:id="rId19"/>
    </p:embeddedFont>
    <p:embeddedFont>
      <p:font typeface="Pretendard Thin" panose="02000203000000020004" pitchFamily="50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5E9C40-2B55-43AB-8539-C48809F2FC17}" type="datetime1">
              <a:rPr lang="en-US" altLang="ko-KR" smtClean="0">
                <a:latin typeface="+mj-ea"/>
                <a:ea typeface="+mj-ea"/>
              </a:rPr>
              <a:t>11/17/2025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8D25597-25DC-4569-9D2F-FB5CC7243947}" type="datetime1">
              <a:rPr lang="ko-KR" altLang="en-US" smtClean="0"/>
              <a:pPr/>
              <a:t>2025-11-17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BCFAAAB6-A2C6-4A85-A3A1-98EFBA61C96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>
              <a:effectLst/>
              <a:latin typeface="+mj-ea"/>
              <a:ea typeface="+mj-ea"/>
            </a:endParaRPr>
          </a:p>
          <a:p>
            <a:pPr rtl="0"/>
            <a:r>
              <a:rPr lang="en-US" altLang="ko-KR">
                <a:latin typeface="+mj-ea"/>
                <a:ea typeface="+mj-ea"/>
              </a:rPr>
              <a:t>ID=d924773e-9a16-4d6d-9803-8cb819e99682</a:t>
            </a:r>
            <a:r>
              <a:rPr lang="ko-KR" altLang="en-US">
                <a:latin typeface="+mj-ea"/>
                <a:ea typeface="+mj-ea"/>
              </a:rPr>
              <a:t>
</a:t>
            </a:r>
            <a:r>
              <a:rPr lang="en-US" altLang="ko-KR">
                <a:latin typeface="+mj-ea"/>
                <a:ea typeface="+mj-ea"/>
              </a:rPr>
              <a:t>Recipe=text_billboard
Type=TextOnly
Variant=0
FamilyID=AccentBoxWalbaum_Zero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4" name="그림 개체 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5" name="그림 개체 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" dirty="0"/>
              <a:t>마스터 텍스트 스타일을 편집하려면 클릭하세요.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직사각형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2" name="그림 개체 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33" name="그림 개체 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텍스트 개체 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8" name="텍스트 개체 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9" name="텍스트 개체 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0" name="텍스트 개체 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1" name="텍스트 개체 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7.xml"/><Relationship Id="rId7" Type="http://schemas.openxmlformats.org/officeDocument/2006/relationships/image" Target="../media/image7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0.png"/><Relationship Id="rId4" Type="http://schemas.openxmlformats.org/officeDocument/2006/relationships/tags" Target="../tags/tag8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771" y="2014952"/>
            <a:ext cx="7711410" cy="867930"/>
          </a:xfrm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Lecture 2:</a:t>
            </a:r>
            <a:b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Jacobian-based Inverse Kinematics</a:t>
            </a:r>
            <a:endParaRPr lang="ko-KR" altLang="en-US" sz="2400" baseline="30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Instructor: Daum Park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9EDF7-AE81-5592-0805-39C8C9F77975}"/>
              </a:ext>
            </a:extLst>
          </p:cNvPr>
          <p:cNvSpPr txBox="1"/>
          <p:nvPr/>
        </p:nvSpPr>
        <p:spPr>
          <a:xfrm>
            <a:off x="3047195" y="3201752"/>
            <a:ext cx="6094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Manipulator Inverse Kinematics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A5BCF2-E323-E9A2-4145-DEB3AF67D737}"/>
              </a:ext>
            </a:extLst>
          </p:cNvPr>
          <p:cNvSpPr txBox="1"/>
          <p:nvPr/>
        </p:nvSpPr>
        <p:spPr>
          <a:xfrm>
            <a:off x="3047195" y="3630679"/>
            <a:ext cx="60945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ME77600 – Autumn 2025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925A3-B4A9-9C63-5516-3BFFBD9F8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3E994-4842-F478-8286-CEAAA058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Jacobian Matrix</a:t>
            </a:r>
            <a:endParaRPr lang="ko-KR" altLang="en-US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E02ABC-4910-8109-CD9A-9F4D3BF3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2</a:t>
            </a:fld>
            <a:endParaRPr lang="ko-KR" alt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B9DF98-9B75-8EEC-990F-6286A5C94097}"/>
                  </a:ext>
                </a:extLst>
              </p:cNvPr>
              <p:cNvSpPr txBox="1"/>
              <p:nvPr/>
            </p:nvSpPr>
            <p:spPr>
              <a:xfrm>
                <a:off x="381719" y="2066574"/>
                <a:ext cx="10901977" cy="4348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+mn-ea"/>
                  </a:rPr>
                  <a:t>정의</a:t>
                </a:r>
                <a:endParaRPr lang="en-US" altLang="ko-KR" sz="20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관절 공간의 속도와 데카르트 공간의 말단장치 속도 사이의 선형 관계를 나타내는 </a:t>
                </a:r>
                <a:r>
                  <a:rPr kumimoji="0" lang="ko-KR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편미분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행렬 </a:t>
                </a:r>
                <a14:m>
                  <m:oMath xmlns:m="http://schemas.openxmlformats.org/officeDocument/2006/math">
                    <m:r>
                      <a:rPr kumimoji="0" lang="en-US" altLang="ko-K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𝐽</m:t>
                    </m:r>
                    <m:r>
                      <a:rPr kumimoji="0" lang="en-US" altLang="ko-K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(</m:t>
                    </m:r>
                    <m:r>
                      <a:rPr kumimoji="0" lang="en-US" altLang="ko-KR" sz="1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𝐪</m:t>
                    </m:r>
                    <m:r>
                      <a:rPr kumimoji="0" lang="en-US" altLang="ko-KR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+mn-ea"/>
                  <a:ea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+mn-ea"/>
                  <a:ea typeface="+mn-ea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accPr>
                      <m:e>
                        <m:r>
                          <a:rPr lang="en-US" altLang="ko-KR" sz="1400" b="1" i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 </a:t>
                </a:r>
                <a:r>
                  <a:rPr lang="ko-KR" altLang="en-US" sz="1400" dirty="0"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말단장치의 </a:t>
                </a:r>
                <a:r>
                  <a:rPr lang="ko-KR" altLang="en-US" sz="1400" dirty="0" err="1"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선속도</a:t>
                </a:r>
                <a:r>
                  <a:rPr lang="ko-KR" altLang="en-US" sz="1400" dirty="0"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및 각속도 벡터</a:t>
                </a:r>
                <a:endParaRPr lang="en-US" altLang="ko-KR" sz="1400" dirty="0"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accPr>
                      <m:e>
                        <m:r>
                          <a:rPr lang="en-US" altLang="ko-KR" sz="1400" b="1" i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𝐪</m:t>
                        </m:r>
                      </m:e>
                    </m:acc>
                  </m:oMath>
                </a14:m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 </a:t>
                </a:r>
                <a:r>
                  <a:rPr lang="ko-KR" altLang="en-US" sz="1400" dirty="0"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관절 속도 벡터</a:t>
                </a:r>
                <a:endParaRPr lang="en-US" altLang="ko-KR" sz="1400" dirty="0"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로봇의 현재 관절 구성에 따라 값이 변하는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state-dependent </a:t>
                </a:r>
                <a:r>
                  <a:rPr lang="ko-KR" altLang="en-US" sz="1600" dirty="0"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행렬</a:t>
                </a:r>
                <a:endParaRPr lang="en-US" altLang="ko-KR" sz="1600" dirty="0"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위 관계를 역으로 풀면</a:t>
                </a:r>
                <a:r>
                  <a:rPr lang="en-US" altLang="ko-KR" sz="1600" dirty="0"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ko-KR" altLang="en-US" sz="1600" dirty="0"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원하는 말단장치 속도를 달성하기 위한 관절 속도를 계산할 수 있음</a:t>
                </a:r>
                <a:endParaRPr lang="en-US" altLang="ko-KR" sz="1600" dirty="0"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단</a:t>
                </a:r>
                <a:r>
                  <a:rPr lang="en-US" altLang="ko-KR" sz="1400" dirty="0"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400" dirty="0"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현재 구성에 대한 국소적인 선형 근사이므로 해를 구하기 위해 반복적인 계산이 필요</a:t>
                </a:r>
                <a:endParaRPr lang="en-US" altLang="ko-KR" sz="1400" dirty="0"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B9DF98-9B75-8EEC-990F-6286A5C94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9" y="2066574"/>
                <a:ext cx="10901977" cy="4348563"/>
              </a:xfrm>
              <a:prstGeom prst="rect">
                <a:avLst/>
              </a:prstGeom>
              <a:blipFill>
                <a:blip r:embed="rId6"/>
                <a:stretch>
                  <a:fillRect l="-615" b="-5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3AD978A4-24AD-89D6-5F32-AA475463F863}"/>
              </a:ext>
            </a:extLst>
          </p:cNvPr>
          <p:cNvGrpSpPr/>
          <p:nvPr/>
        </p:nvGrpSpPr>
        <p:grpSpPr>
          <a:xfrm>
            <a:off x="2479595" y="3023976"/>
            <a:ext cx="7232810" cy="1226989"/>
            <a:chOff x="1623539" y="3023976"/>
            <a:chExt cx="7232810" cy="1226989"/>
          </a:xfrm>
        </p:grpSpPr>
        <p:pic>
          <p:nvPicPr>
            <p:cNvPr id="19" name="그림 18" descr="\documentclass{article}&#10;\usepackage{amsmath}&#10;\pagestyle{empty}&#10;\begin{document}&#10;&#10;$&#10;\dot{\mathbf{x}}=&#10;\frac{\partial f(\mathbf{q})}{\partial \mathbf{q}}&#10;\frac{d \mathbf{q}}{d t} \equiv&#10;\begin{bmatrix}&#10;\frac{\partial f_1(\mathbf{q})}{\partial q_1} &amp; \cdots &amp; \frac{\partial f_1(\mathbf{q})}{\partial q_n} \\&#10;\vdots &amp; \ddots &amp; \vdots \\&#10;\frac{\partial f_m(\mathbf{q})}{\partial q_1} &amp; \cdots &amp; \frac{\partial f_m(\mathbf{q})}{\partial q_n}&#10;\end{bmatrix}\dot{\mathbf{q}}&#10;=J(\mathbf{q})\dot{\mathbf{q}}&#10;$&#10;&#10;&#10;\end{document}" title="IguanaTex Bitmap Display">
              <a:extLst>
                <a:ext uri="{FF2B5EF4-FFF2-40B4-BE49-F238E27FC236}">
                  <a16:creationId xmlns:a16="http://schemas.microsoft.com/office/drawing/2014/main" id="{71B7688D-D2EA-EAB6-D868-332678AC0D2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3335651" y="3023976"/>
              <a:ext cx="5520698" cy="1226989"/>
            </a:xfrm>
            <a:prstGeom prst="rect">
              <a:avLst/>
            </a:prstGeom>
          </p:spPr>
        </p:pic>
        <p:pic>
          <p:nvPicPr>
            <p:cNvPr id="8" name="그림 7" descr="\documentclass{article}&#10;\usepackage{amsmath}&#10;\pagestyle{empty}&#10;\begin{document}&#10;&#10;$&#10;\mathbf{x}=f(\mathbf{q})&#10;$&#10;&#10;&#10;\end{document}" title="IguanaTex Bitmap Display">
              <a:extLst>
                <a:ext uri="{FF2B5EF4-FFF2-40B4-BE49-F238E27FC236}">
                  <a16:creationId xmlns:a16="http://schemas.microsoft.com/office/drawing/2014/main" id="{750E958F-90FD-2225-F678-D7072C5B05C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623539" y="3510960"/>
              <a:ext cx="963302" cy="253019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391F7D1A-B801-46F7-C1BA-FDBE3322F8BC}"/>
                </a:ext>
              </a:extLst>
            </p:cNvPr>
            <p:cNvSpPr/>
            <p:nvPr/>
          </p:nvSpPr>
          <p:spPr>
            <a:xfrm>
              <a:off x="2809455" y="3542156"/>
              <a:ext cx="303582" cy="19062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 descr="\documentclass{article}&#10;\usepackage{amsmath}&#10;\pagestyle{empty}&#10;\begin{document}&#10;&#10;$&#10;\frac{d}{dt}&#10;$&#10;&#10;&#10;\end{document}" title="IguanaTex Bitmap Display">
            <a:extLst>
              <a:ext uri="{FF2B5EF4-FFF2-40B4-BE49-F238E27FC236}">
                <a16:creationId xmlns:a16="http://schemas.microsoft.com/office/drawing/2014/main" id="{004D1FA7-A6BE-B3EB-8097-6A851A9D29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57857" y="3271922"/>
            <a:ext cx="118889" cy="202111"/>
          </a:xfrm>
          <a:prstGeom prst="rect">
            <a:avLst/>
          </a:prstGeom>
        </p:spPr>
      </p:pic>
      <p:pic>
        <p:nvPicPr>
          <p:cNvPr id="29" name="그림 28" descr="\documentclass{article}&#10;\usepackage{amsmath}&#10;\pagestyle{empty}&#10;\begin{document}&#10;&#10;$&#10;\dot{\mathbf{q}}=J^{-1}(\mathbf{q})\dot{\mathbf{x}}&#10;$&#10;\end{document}" title="IguanaTex Bitmap Display">
            <a:extLst>
              <a:ext uri="{FF2B5EF4-FFF2-40B4-BE49-F238E27FC236}">
                <a16:creationId xmlns:a16="http://schemas.microsoft.com/office/drawing/2014/main" id="{D1A56739-DE37-D8A0-B581-DD604AA5D6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63859" y="5766277"/>
            <a:ext cx="1064282" cy="20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12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E16AA-C995-9CB6-DCEA-843640EDC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Jacobian Pseudo Inverse</a:t>
            </a:r>
            <a:endParaRPr lang="ko-KR" altLang="en-US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50A99-AFA0-FF33-186D-E99ED9F0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3</a:t>
            </a:fld>
            <a:endParaRPr lang="ko-KR" alt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14BF4-DB3F-88E8-F990-A89D04E95BC5}"/>
                  </a:ext>
                </a:extLst>
              </p:cNvPr>
              <p:cNvSpPr txBox="1"/>
              <p:nvPr/>
            </p:nvSpPr>
            <p:spPr>
              <a:xfrm>
                <a:off x="381718" y="2066574"/>
                <a:ext cx="11315701" cy="12501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+mn-ea"/>
                  </a:rPr>
                  <a:t>도입 배경</a:t>
                </a:r>
                <a:endParaRPr lang="en-US" altLang="ko-KR" sz="2000" dirty="0">
                  <a:latin typeface="+mn-ea"/>
                  <a:ea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자코비안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행렬은 여자유도 로봇의 경우 정방 행렬이 아니거나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특정 자세에서 행렬식이 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0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이 되어 일반적인 역행렬을 계산할 수 없음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따라서 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Right(Moore-Penrose) Pseudo Inverse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를 사용 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이때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𝐽</m:t>
                    </m:r>
                  </m:oMath>
                </a14:m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는 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full row rank)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14BF4-DB3F-88E8-F990-A89D04E9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8" y="2066574"/>
                <a:ext cx="11315701" cy="1250150"/>
              </a:xfrm>
              <a:prstGeom prst="rect">
                <a:avLst/>
              </a:prstGeom>
              <a:blipFill>
                <a:blip r:embed="rId6"/>
                <a:stretch>
                  <a:fillRect l="-593" b="-53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그림 31" descr="\documentclass{article}&#10;\usepackage{amsmath}&#10;\pagestyle{empty}&#10;\begin{document}&#10;&#10;$J^{+} = J^T(JJ^T)^{-1}$&#10;&#10;&#10;\end{document}" title="IguanaTex Bitmap Display">
            <a:extLst>
              <a:ext uri="{FF2B5EF4-FFF2-40B4-BE49-F238E27FC236}">
                <a16:creationId xmlns:a16="http://schemas.microsoft.com/office/drawing/2014/main" id="{57499369-F51A-9D15-43F9-F38E3A54AA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143367" y="3429000"/>
            <a:ext cx="1905266" cy="274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B7B43D-0036-3A57-FB5F-8794865EEE72}"/>
                  </a:ext>
                </a:extLst>
              </p:cNvPr>
              <p:cNvSpPr txBox="1"/>
              <p:nvPr/>
            </p:nvSpPr>
            <p:spPr>
              <a:xfrm>
                <a:off x="381717" y="3703358"/>
                <a:ext cx="11315701" cy="2358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+mn-ea"/>
                    <a:ea typeface="+mn-ea"/>
                  </a:rPr>
                  <a:t>알고리즘</a:t>
                </a:r>
                <a:endParaRPr lang="en-US" altLang="ko-KR" sz="2000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현재 오차 벡터를 계산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해당 오차를 목표 변위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0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Δ</m:t>
                    </m:r>
                    <m:r>
                      <a:rPr lang="en-US" altLang="ko-KR" sz="1600" b="1" i="0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𝐱</m:t>
                    </m:r>
                  </m:oMath>
                </a14:m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로 간주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필요한 관절 변위를 계산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관절 각도를 갱신 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𝛼</m:t>
                    </m:r>
                  </m:oMath>
                </a14:m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는 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step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size):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오차의 크기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dPr>
                      <m:e>
                        <m:r>
                          <a:rPr lang="en-US" altLang="ko-KR" sz="1600" b="1" i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𝐞</m:t>
                        </m:r>
                      </m:e>
                    </m:d>
                  </m:oMath>
                </a14:m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가 허용 오차보다 작아질 때까지 반복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B7B43D-0036-3A57-FB5F-8794865EE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7" y="3703358"/>
                <a:ext cx="11315701" cy="2358146"/>
              </a:xfrm>
              <a:prstGeom prst="rect">
                <a:avLst/>
              </a:prstGeom>
              <a:blipFill>
                <a:blip r:embed="rId8"/>
                <a:stretch>
                  <a:fillRect l="-593" b="-25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그림 27" descr="\documentclass{article}&#10;\usepackage{amsmath}&#10;\pagestyle{empty}&#10;\begin{document}&#10;&#10;$\mathbf{e} = \mathbf{x}_{\text{desired}} - \mathbf{x}_{\text{current}}$&#10;&#10;&#10;\end{document}" title="IguanaTex Bitmap Display">
            <a:extLst>
              <a:ext uri="{FF2B5EF4-FFF2-40B4-BE49-F238E27FC236}">
                <a16:creationId xmlns:a16="http://schemas.microsoft.com/office/drawing/2014/main" id="{BEBBD222-1B03-765B-3C36-F0BE5BABF1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720060" y="4380337"/>
            <a:ext cx="1751320" cy="115459"/>
          </a:xfrm>
          <a:prstGeom prst="rect">
            <a:avLst/>
          </a:prstGeom>
        </p:spPr>
      </p:pic>
      <p:pic>
        <p:nvPicPr>
          <p:cNvPr id="22" name="그림 21" descr="\documentclass{article}&#10;\usepackage{amsmath}&#10;\pagestyle{empty}&#10;\begin{document}&#10;&#10;$\Delta \mathbf{q} = J^{+}(\mathbf{q})\Delta \mathbf{x}$&#10;&#10;&#10;\end{document}" title="IguanaTex Bitmap Display">
            <a:extLst>
              <a:ext uri="{FF2B5EF4-FFF2-40B4-BE49-F238E27FC236}">
                <a16:creationId xmlns:a16="http://schemas.microsoft.com/office/drawing/2014/main" id="{5F5C9D2E-2356-A0ED-A92F-6D90997FEEE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867804" y="5049113"/>
            <a:ext cx="1299772" cy="197767"/>
          </a:xfrm>
          <a:prstGeom prst="rect">
            <a:avLst/>
          </a:prstGeom>
        </p:spPr>
      </p:pic>
      <p:pic>
        <p:nvPicPr>
          <p:cNvPr id="30" name="그림 29" descr="\documentclass{article}&#10;\usepackage{amsmath}&#10;\pagestyle{empty}&#10;\begin{document}&#10;&#10;$\mathbf{q}_{\text{new}} = \mathbf{q}_{\text{current}} + \alpha\Delta \mathbf{q}$&#10;&#10;&#10;\end{document}" title="IguanaTex Bitmap Display">
            <a:extLst>
              <a:ext uri="{FF2B5EF4-FFF2-40B4-BE49-F238E27FC236}">
                <a16:creationId xmlns:a16="http://schemas.microsoft.com/office/drawing/2014/main" id="{26CA0146-73B1-DD15-7783-28E473AAF0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642018" y="5425590"/>
            <a:ext cx="1858778" cy="17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08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3EBE5-F80B-F9C4-5701-F7D97F8F5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824B5-2B85-2434-A996-3B192D0C0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Jacobian Pseudo Inverse</a:t>
            </a:r>
            <a:endParaRPr lang="ko-KR" altLang="en-US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00301-DB8B-CB46-A91D-A3C27E3F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CD3AD4-3BAB-8B73-CC14-BD56449D582A}"/>
                  </a:ext>
                </a:extLst>
              </p:cNvPr>
              <p:cNvSpPr txBox="1"/>
              <p:nvPr/>
            </p:nvSpPr>
            <p:spPr>
              <a:xfrm>
                <a:off x="381718" y="2066574"/>
                <a:ext cx="11453724" cy="1619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+mn-ea"/>
                    <a:ea typeface="+mn-ea"/>
                  </a:rPr>
                  <a:t>특성</a:t>
                </a:r>
                <a:endParaRPr lang="en-US" altLang="ko-KR" sz="2000" dirty="0">
                  <a:latin typeface="+mn-ea"/>
                  <a:ea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Least-squares minimum-norm problem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의 해를 제공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여자유도 로봇의 경우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무한한 해 중 유일하게 관절 변위의 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norm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Δ</m:t>
                        </m:r>
                        <m:r>
                          <a:rPr lang="en-US" altLang="ko-KR" sz="1600" b="1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𝐪</m:t>
                        </m:r>
                      </m:e>
                    </m:d>
                  </m:oMath>
                </a14:m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을 최소화하는 해를 제공 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(=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작업 달성을 위한 가장 작은 관절 움직임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𝐽</m:t>
                    </m:r>
                  </m:oMath>
                </a14:m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가 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full row rank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가 아닌 경우 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Singular Value Decomposition(SVD)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을 수치적으로 계산해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pPr>
                      <m:e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𝐽</m:t>
                        </m:r>
                      </m:e>
                      <m:sup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+</m:t>
                        </m:r>
                      </m:sup>
                    </m:sSup>
                  </m:oMath>
                </a14:m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를 구할 수 있음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CD3AD4-3BAB-8B73-CC14-BD56449D5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8" y="2066574"/>
                <a:ext cx="11453724" cy="1619482"/>
              </a:xfrm>
              <a:prstGeom prst="rect">
                <a:avLst/>
              </a:prstGeom>
              <a:blipFill>
                <a:blip r:embed="rId3"/>
                <a:stretch>
                  <a:fillRect l="-585" b="-37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AFC595-F1A3-8B5A-7350-428901A0CDED}"/>
                  </a:ext>
                </a:extLst>
              </p:cNvPr>
              <p:cNvSpPr txBox="1"/>
              <p:nvPr/>
            </p:nvSpPr>
            <p:spPr>
              <a:xfrm>
                <a:off x="381717" y="4254999"/>
                <a:ext cx="11315701" cy="1532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+mn-ea"/>
                    <a:ea typeface="+mn-ea"/>
                  </a:rPr>
                  <a:t>단점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특이점 또는 그 근처에서 문제 발생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𝐽</m:t>
                    </m:r>
                    <m:sSup>
                      <m:sSup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p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𝐽</m:t>
                        </m:r>
                      </m:e>
                      <m:sup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행렬의 </a:t>
                </a:r>
                <a:r>
                  <a:rPr lang="ko-KR" altLang="en-US" sz="14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조건수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(condition number)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가 매우 나빠지거나 역행렬을 구할 수 없게 됨</a:t>
                </a:r>
                <a:endParaRPr lang="en-US" altLang="ko-KR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이에 따라 계산된 관절 속도가 비정상적으로 커지는 문제 발생</a:t>
                </a:r>
                <a:endParaRPr lang="en-US" altLang="ko-KR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AFC595-F1A3-8B5A-7350-428901A0C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7" y="4254999"/>
                <a:ext cx="11315701" cy="1532407"/>
              </a:xfrm>
              <a:prstGeom prst="rect">
                <a:avLst/>
              </a:prstGeom>
              <a:blipFill>
                <a:blip r:embed="rId4"/>
                <a:stretch>
                  <a:fillRect l="-593" b="-31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그림 30" descr="\documentclass{article}&#10;\usepackage{amsmath}&#10;\pagestyle{empty}&#10;\begin{document}&#10;&#10;&#10;$\underset{\Delta \mathbf{q}}\min{\|\Delta \mathbf{q}\|}&#10;\quad \text{s.t. } \min{\|J\Delta \mathbf{q} - \Delta \mathbf{x}\|}&#10;$&#10;&#10;\end{document}" title="IguanaTex Bitmap Display">
            <a:extLst>
              <a:ext uri="{FF2B5EF4-FFF2-40B4-BE49-F238E27FC236}">
                <a16:creationId xmlns:a16="http://schemas.microsoft.com/office/drawing/2014/main" id="{1F4BB1B4-60C0-92EE-1CFF-414F5C04CEE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373530" y="2640976"/>
            <a:ext cx="2748155" cy="2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3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63B0D-D3EF-9AFC-0FB6-139580F61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86CCE-A41D-1567-C941-A49F91A1E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Jacobian Transpose</a:t>
            </a:r>
            <a:endParaRPr lang="ko-KR" altLang="en-US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C942BC-78C2-8AA2-EFE3-60AF226CB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67C291-6DEF-A5E3-AD38-19C1C3E923C4}"/>
              </a:ext>
            </a:extLst>
          </p:cNvPr>
          <p:cNvSpPr txBox="1"/>
          <p:nvPr/>
        </p:nvSpPr>
        <p:spPr>
          <a:xfrm>
            <a:off x="381718" y="2066574"/>
            <a:ext cx="11315701" cy="88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도입 배경</a:t>
            </a:r>
            <a:endParaRPr lang="en-US" altLang="ko-KR" sz="20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복잡하고 계산 비용이 높은 유사 </a:t>
            </a: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역행렬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대신 </a:t>
            </a: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자코비안의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전치 행렬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(Transpose) J^T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사용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7" name="그림 6" descr="\documentclass{article}&#10;\usepackage{amsmath}&#10;\pagestyle{empty}&#10;\begin{document}&#10;&#10;$\Delta \mathbf{q} = \alpha J^T(\mathbf{q})\mathbf{e}$&#10;&#10;&#10;\end{document}" title="IguanaTex Bitmap Display">
            <a:extLst>
              <a:ext uri="{FF2B5EF4-FFF2-40B4-BE49-F238E27FC236}">
                <a16:creationId xmlns:a16="http://schemas.microsoft.com/office/drawing/2014/main" id="{61172F9C-D432-0E42-1266-543D35E1B9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43367" y="3102882"/>
            <a:ext cx="1652247" cy="2743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DF411F-9CF6-09D1-CFB8-A5B683B50593}"/>
              </a:ext>
            </a:extLst>
          </p:cNvPr>
          <p:cNvSpPr txBox="1"/>
          <p:nvPr/>
        </p:nvSpPr>
        <p:spPr>
          <a:xfrm>
            <a:off x="381717" y="3480761"/>
            <a:ext cx="11315701" cy="1619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장점</a:t>
            </a:r>
            <a:endParaRPr lang="en-US" altLang="ko-KR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행렬의 역변환을 피하기 때문에 훨씬 빠름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행렬의 전치는 항상 존재하므로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특이점에서 유사 역행렬처럼 계산이 실패하지는 않음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다만 진행이 멈출 수는 있음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코드로 구현하기 용이함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EB0578-DCF5-3A85-3DFD-D6CB000B012C}"/>
              </a:ext>
            </a:extLst>
          </p:cNvPr>
          <p:cNvSpPr txBox="1"/>
          <p:nvPr/>
        </p:nvSpPr>
        <p:spPr>
          <a:xfrm>
            <a:off x="381717" y="5203764"/>
            <a:ext cx="11315701" cy="125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단점</a:t>
            </a:r>
            <a:endParaRPr lang="en-US" altLang="ko-KR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실제 </a:t>
            </a: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역변환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방향에 대한 근사일 뿐이므로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유사 </a:t>
            </a: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역행렬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방법에 비해 수렴속도가 훨씬 느릴 수 있음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생성된 경로가 덜 직관적일 수 있음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013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275EB-B2D4-38D4-98C2-51317885F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B003E-5C33-CADD-8924-D50074668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Damped Least Squares</a:t>
            </a:r>
            <a:endParaRPr lang="ko-KR" altLang="en-US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BBD76-76D6-46B8-304D-A74A8CE7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BB69EA-DA8A-2C41-484B-843ADBE2663F}"/>
              </a:ext>
            </a:extLst>
          </p:cNvPr>
          <p:cNvSpPr txBox="1"/>
          <p:nvPr/>
        </p:nvSpPr>
        <p:spPr>
          <a:xfrm>
            <a:off x="381718" y="2066574"/>
            <a:ext cx="11315701" cy="88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도입 배경</a:t>
            </a:r>
            <a:endParaRPr lang="en-US" altLang="ko-KR" sz="20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유사 </a:t>
            </a: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역행렬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공식을 수정하여 특이점 근처에서 강건하게 동작하도록 만듦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7" name="그림 6" descr="\documentclass{article}&#10;\usepackage{amsmath}&#10;\pagestyle{empty}&#10;\begin{document}&#10;&#10;$$&#10;\min_{\Delta q}\|J\Delta q-\Delta x\|^2+\lambda^2\|\Delta q\|^2\quad\rightarrow\quad&#10;\Delta \mathbf{q} =&#10;J^T(JJ^T+\lambda^2I)^{-1}\Delta x&#10;$$&#10;&#10;&#10;\end{document}" title="IguanaTex Bitmap Display">
            <a:extLst>
              <a:ext uri="{FF2B5EF4-FFF2-40B4-BE49-F238E27FC236}">
                <a16:creationId xmlns:a16="http://schemas.microsoft.com/office/drawing/2014/main" id="{DC859A48-A57D-E5C4-2268-7AB9427500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05142" y="3102882"/>
            <a:ext cx="7181717" cy="423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63147D-C5D4-1C0A-2B4F-8B489D99DA79}"/>
                  </a:ext>
                </a:extLst>
              </p:cNvPr>
              <p:cNvSpPr txBox="1"/>
              <p:nvPr/>
            </p:nvSpPr>
            <p:spPr>
              <a:xfrm>
                <a:off x="381718" y="3480761"/>
                <a:ext cx="6063906" cy="3096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latin typeface="+mn-ea"/>
                    <a:ea typeface="+mn-ea"/>
                  </a:rPr>
                  <a:t>Damping</a:t>
                </a:r>
                <a:r>
                  <a:rPr lang="ko-KR" altLang="en-US" sz="2000" dirty="0">
                    <a:latin typeface="+mn-ea"/>
                    <a:ea typeface="+mn-ea"/>
                  </a:rPr>
                  <a:t> </a:t>
                </a:r>
                <a:r>
                  <a:rPr lang="en-US" altLang="ko-KR" sz="2000" dirty="0">
                    <a:latin typeface="+mn-ea"/>
                    <a:ea typeface="+mn-ea"/>
                  </a:rPr>
                  <a:t>Factor</a:t>
                </a:r>
                <a:r>
                  <a:rPr lang="ko-KR" altLang="en-US" sz="20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ko-KR" sz="2000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pPr>
                      <m:e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𝜆</m:t>
                        </m:r>
                      </m:e>
                      <m:sup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𝐼</m:t>
                    </m:r>
                  </m:oMath>
                </a14:m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항은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𝐽</m:t>
                    </m:r>
                    <m:sSup>
                      <m:sSup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pPr>
                      <m:e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𝐽</m:t>
                        </m:r>
                      </m:e>
                      <m:sup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에 더해지는 감쇠 항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로봇이 특이점에서 멀리 떨어져 있을 때는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𝐽</m:t>
                    </m:r>
                    <m:sSup>
                      <m:sSup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pPr>
                      <m:e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𝐽</m:t>
                        </m:r>
                      </m:e>
                      <m:sup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의 조건수가 좋기 때문에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작은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𝜆</m:t>
                    </m:r>
                  </m:oMath>
                </a14:m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값을 사용하여 유사 </a:t>
                </a:r>
                <a:r>
                  <a:rPr lang="ko-KR" altLang="en-US" sz="16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역행렬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해와 거의 동일한 결과를 얻음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로봇이 특이점에 가까워지면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𝐽</m:t>
                    </m:r>
                    <m:sSup>
                      <m:sSup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p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𝐽</m:t>
                        </m:r>
                      </m:e>
                      <m:sup>
                        <m:r>
                          <a:rPr lang="en-US" altLang="ko-KR" sz="1600" i="1" dirty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𝑇</m:t>
                        </m:r>
                      </m:sup>
                    </m:sSup>
                    <m:r>
                      <a:rPr lang="en-US" altLang="ko-KR" sz="1600" i="1" dirty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 </m:t>
                    </m:r>
                  </m:oMath>
                </a14:m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의 행렬식이 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0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에 가까워지며 조건수가 나빠지는데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여기에 감쇠 항이 더해짐으로써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(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𝐽</m:t>
                    </m:r>
                    <m:sSup>
                      <m:sSup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pPr>
                      <m:e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𝐽</m:t>
                        </m:r>
                      </m:e>
                      <m:sup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𝑇</m:t>
                        </m:r>
                      </m:sup>
                    </m:sSup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+</m:t>
                    </m:r>
                    <m:sSup>
                      <m:sSup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pPr>
                      <m:e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𝜆</m:t>
                        </m:r>
                      </m:e>
                      <m:sup>
                        <m:r>
                          <a:rPr lang="en-US" altLang="ko-KR" sz="16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𝐼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)</m:t>
                    </m:r>
                  </m:oMath>
                </a14:m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행렬이 항상 역행렬을 가질 수 있고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좋은 조건수를 유지하도록 보장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이에 따라 관절 속도가 폭발적으로 증가하는 것을 방지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63147D-C5D4-1C0A-2B4F-8B489D99D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8" y="3480761"/>
                <a:ext cx="6063906" cy="3096810"/>
              </a:xfrm>
              <a:prstGeom prst="rect">
                <a:avLst/>
              </a:prstGeom>
              <a:blipFill>
                <a:blip r:embed="rId4"/>
                <a:stretch>
                  <a:fillRect l="-1107" r="-1107" b="-15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DD16AA-3972-2EB1-5C9E-B16A2D82F707}"/>
                  </a:ext>
                </a:extLst>
              </p:cNvPr>
              <p:cNvSpPr txBox="1"/>
              <p:nvPr/>
            </p:nvSpPr>
            <p:spPr>
              <a:xfrm>
                <a:off x="6701836" y="3480761"/>
                <a:ext cx="5108445" cy="2358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+mn-ea"/>
                    <a:ea typeface="+mn-ea"/>
                  </a:rPr>
                  <a:t>트레이드오프</a:t>
                </a:r>
                <a:endParaRPr lang="en-US" altLang="ko-KR" sz="2000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DLS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는 말단장치 추종 정확도와 관절 속도의 크기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실현 가능성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)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사이의 트레이드오프를 도입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큰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𝜆</m:t>
                    </m:r>
                  </m:oMath>
                </a14:m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값은 특이점 근처에서 더 큰 안정성을 제공하지만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추종 오차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‖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𝐽</m:t>
                    </m:r>
                    <m:r>
                      <m:rPr>
                        <m:sty m:val="p"/>
                      </m:rPr>
                      <a:rPr lang="en-US" altLang="ko-KR" sz="160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Δ</m:t>
                    </m:r>
                    <m:r>
                      <a:rPr lang="en-US" altLang="ko-KR" sz="1600" b="1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𝐪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sz="160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Δ</m:t>
                    </m:r>
                    <m:r>
                      <a:rPr lang="en-US" altLang="ko-KR" sz="1600" b="1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𝐱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‖</m:t>
                    </m:r>
                  </m:oMath>
                </a14:m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가 더 커지는 것을 허용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𝜆</m:t>
                    </m:r>
                  </m:oMath>
                </a14:m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값은 특이점과의 근접성에 따라 동적으로 조절될 수 있음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DD16AA-3972-2EB1-5C9E-B16A2D82F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836" y="3480761"/>
                <a:ext cx="5108445" cy="2358146"/>
              </a:xfrm>
              <a:prstGeom prst="rect">
                <a:avLst/>
              </a:prstGeom>
              <a:blipFill>
                <a:blip r:embed="rId5"/>
                <a:stretch>
                  <a:fillRect l="-1193" r="-239"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199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31D7-19E0-5C82-C3AA-7DD78333C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C40F5-DE10-1C4B-6D0F-AE0483B29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Closed-Loop Inverse Kinematics (CLIK)</a:t>
            </a:r>
            <a:endParaRPr lang="ko-KR" altLang="en-US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A5EEA-1E52-C314-0CD1-083F7D76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539A5B-F74B-766E-C985-0076324AE36E}"/>
              </a:ext>
            </a:extLst>
          </p:cNvPr>
          <p:cNvSpPr txBox="1"/>
          <p:nvPr/>
        </p:nvSpPr>
        <p:spPr>
          <a:xfrm>
            <a:off x="381718" y="2066574"/>
            <a:ext cx="11315701" cy="1619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도입 배경</a:t>
            </a:r>
            <a:endParaRPr lang="en-US" altLang="ko-KR" sz="20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표준적인 </a:t>
            </a: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자코비안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기반 방법들은 속도 레벨에서는 </a:t>
            </a: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개루프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(open-loop)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제어 방식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즉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속도 명령을 계산할 뿐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수치 적분 과정에서 발생하는 오차가 누적되어 시간이 지남에 따라 말단장치가 원하는 경로에서 벗어나는 </a:t>
            </a: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드리프트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(drift)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현상이 발생할 수 있음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D3B30C-05BA-807A-FA26-32499EA472D9}"/>
                  </a:ext>
                </a:extLst>
              </p:cNvPr>
              <p:cNvSpPr txBox="1"/>
              <p:nvPr/>
            </p:nvSpPr>
            <p:spPr>
              <a:xfrm>
                <a:off x="381718" y="4089469"/>
                <a:ext cx="11315700" cy="16602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+mn-ea"/>
                    <a:ea typeface="+mn-ea"/>
                  </a:rPr>
                  <a:t>원리</a:t>
                </a:r>
                <a:endParaRPr lang="en-US" altLang="ko-KR" sz="2000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CLIK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는 위치 오차에 비례하는 피드백 항을 추가하여 </a:t>
                </a:r>
                <a:r>
                  <a:rPr lang="ko-KR" altLang="en-US" sz="16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개루프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속도 제어기를 </a:t>
                </a:r>
                <a:r>
                  <a:rPr lang="ko-KR" altLang="en-US" sz="16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폐루프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위치 제어기로 변환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목표 데카르트 속도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  <a:ea typeface="+mn-ea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sz="2000" b="0" i="1" dirty="0" smtClean="0">
                                <a:latin typeface="Cambria Math" panose="02040503050406030204" pitchFamily="18" charset="0"/>
                                <a:ea typeface="+mn-ea"/>
                                <a:cs typeface="Pretendard Light" panose="02000403000000020004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2000" b="1" i="0" dirty="0">
                                <a:latin typeface="Cambria Math" panose="02040503050406030204" pitchFamily="18" charset="0"/>
                                <a:cs typeface="Pretendard Light" panose="02000403000000020004" pitchFamily="50" charset="-127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+mn-ea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에 오차 항을 더함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𝐾</m:t>
                    </m:r>
                  </m:oMath>
                </a14:m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는 양의 </a:t>
                </a:r>
                <a:r>
                  <a:rPr lang="ko-KR" altLang="en-US" sz="14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정부호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(positive-definite) 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이득 행렬</a:t>
                </a:r>
                <a:endParaRPr lang="en-US" altLang="ko-KR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D3B30C-05BA-807A-FA26-32499EA47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8" y="4089469"/>
                <a:ext cx="11315700" cy="1660263"/>
              </a:xfrm>
              <a:prstGeom prst="rect">
                <a:avLst/>
              </a:prstGeom>
              <a:blipFill>
                <a:blip r:embed="rId3"/>
                <a:stretch>
                  <a:fillRect l="-593"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 descr="\documentclass{article}&#10;\usepackage{amsmath}&#10;\pagestyle{empty}&#10;\begin{document}&#10;&#10;$&#10;\dot{\mathbf{q}}=J^+(\dot{\mathbf{x}}_d+K\mathbf{e})&#10;=J^+(\dot{\mathbf{x}}_d+K(\mathbf{x}_\text{d}-\mathbf{x}_\text{cur}))&#10;$&#10;&#10;&#10;\end{document}" title="IguanaTex Bitmap Display">
            <a:extLst>
              <a:ext uri="{FF2B5EF4-FFF2-40B4-BE49-F238E27FC236}">
                <a16:creationId xmlns:a16="http://schemas.microsoft.com/office/drawing/2014/main" id="{3539CB3B-93A6-377A-41DD-7BB8D380EA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78376" y="5844302"/>
            <a:ext cx="3635249" cy="19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64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30BCE-A0E9-7474-3541-48C51578D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43764-28B1-961C-090D-4DCEEDCC5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Closed-Loop Inverse Kinematics (CLIK)</a:t>
            </a:r>
            <a:endParaRPr lang="ko-KR" altLang="en-US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C30D7-D569-1714-16B8-2026C4819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8</a:t>
            </a:fld>
            <a:endParaRPr lang="ko-KR" alt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05BA5E-BD37-C293-B2E7-C19E422C6BF9}"/>
                  </a:ext>
                </a:extLst>
              </p:cNvPr>
              <p:cNvSpPr txBox="1"/>
              <p:nvPr/>
            </p:nvSpPr>
            <p:spPr>
              <a:xfrm>
                <a:off x="381718" y="2068136"/>
                <a:ext cx="11317223" cy="2548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+mn-ea"/>
                  </a:rPr>
                  <a:t>피드백 항의 기여</a:t>
                </a:r>
                <a:endParaRPr lang="en-US" altLang="ko-KR" sz="2000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수렴성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𝐾</m:t>
                    </m:r>
                    <m:r>
                      <a:rPr lang="en-US" altLang="ko-KR" sz="1400" b="1" i="0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𝐞</m:t>
                    </m:r>
                  </m:oMath>
                </a14:m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항은 위치 오차를 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0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으로 수렴시키도록 적극적으로 작용하여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적분 </a:t>
                </a:r>
                <a:r>
                  <a:rPr lang="ko-KR" altLang="en-US" sz="14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드리프트를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보상하고 말단장치가 목표 경로에 수렴하여 머무르도록 보장</a:t>
                </a:r>
                <a:endParaRPr lang="en-US" altLang="ko-KR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이득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𝐾</m:t>
                    </m:r>
                  </m:oMath>
                </a14:m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를 높이면 추종 성능과 수렴 속도가 향상됨</a:t>
                </a:r>
                <a:endParaRPr lang="en-US" altLang="ko-KR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안정성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이득을 높이면 정확도는 향상되지만 상한선이 존재</a:t>
                </a:r>
                <a:endParaRPr lang="en-US" altLang="ko-KR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제어 루프의 샘플링 시간에 비해 이득이 너무 높으면 시스템이 불안정해지고 진동할 수 있음</a:t>
                </a:r>
                <a:endParaRPr lang="en-US" altLang="ko-KR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05BA5E-BD37-C293-B2E7-C19E422C6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8" y="2068136"/>
                <a:ext cx="11317223" cy="2548070"/>
              </a:xfrm>
              <a:prstGeom prst="rect">
                <a:avLst/>
              </a:prstGeom>
              <a:blipFill>
                <a:blip r:embed="rId2"/>
                <a:stretch>
                  <a:fillRect l="-593" b="-16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804A567-D033-A427-2D8F-95CE5EEF8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150" y="4823012"/>
            <a:ext cx="5015701" cy="16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13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6D56F-9208-B09C-9A74-895C888B8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5EE1A-C8FF-0EA8-BC08-6D4689351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Conclusion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C20363-8A28-E76D-5879-09FABDBC4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9</a:t>
            </a:fld>
            <a:endParaRPr lang="ko-KR" altLang="en-US" noProof="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B3D1221-0B7D-FF27-F047-E4D913F52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03852"/>
              </p:ext>
            </p:extLst>
          </p:nvPr>
        </p:nvGraphicFramePr>
        <p:xfrm>
          <a:off x="2173044" y="2190285"/>
          <a:ext cx="7845912" cy="4147797"/>
        </p:xfrm>
        <a:graphic>
          <a:graphicData uri="http://schemas.openxmlformats.org/drawingml/2006/table">
            <a:tbl>
              <a:tblPr/>
              <a:tblGrid>
                <a:gridCol w="1855694">
                  <a:extLst>
                    <a:ext uri="{9D8B030D-6E8A-4147-A177-3AD203B41FA5}">
                      <a16:colId xmlns:a16="http://schemas.microsoft.com/office/drawing/2014/main" val="1280038168"/>
                    </a:ext>
                  </a:extLst>
                </a:gridCol>
                <a:gridCol w="2067262">
                  <a:extLst>
                    <a:ext uri="{9D8B030D-6E8A-4147-A177-3AD203B41FA5}">
                      <a16:colId xmlns:a16="http://schemas.microsoft.com/office/drawing/2014/main" val="3458153849"/>
                    </a:ext>
                  </a:extLst>
                </a:gridCol>
                <a:gridCol w="1961478">
                  <a:extLst>
                    <a:ext uri="{9D8B030D-6E8A-4147-A177-3AD203B41FA5}">
                      <a16:colId xmlns:a16="http://schemas.microsoft.com/office/drawing/2014/main" val="1538013032"/>
                    </a:ext>
                  </a:extLst>
                </a:gridCol>
                <a:gridCol w="1961478">
                  <a:extLst>
                    <a:ext uri="{9D8B030D-6E8A-4147-A177-3AD203B41FA5}">
                      <a16:colId xmlns:a16="http://schemas.microsoft.com/office/drawing/2014/main" val="378190631"/>
                    </a:ext>
                  </a:extLst>
                </a:gridCol>
              </a:tblGrid>
              <a:tr h="74150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100" b="1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특성</a:t>
                      </a:r>
                      <a:endParaRPr lang="ko-KR" altLang="en-US" sz="1100" dirty="0">
                        <a:solidFill>
                          <a:srgbClr val="1B1C1D"/>
                        </a:solidFill>
                        <a:effectLst/>
                        <a:latin typeface="+mn-lt"/>
                      </a:endParaRP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100" b="1" dirty="0" err="1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자코비안</a:t>
                      </a:r>
                      <a:r>
                        <a:rPr lang="ko-KR" altLang="en-US" sz="1100" b="1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 유사 </a:t>
                      </a:r>
                      <a:r>
                        <a:rPr lang="ko-KR" altLang="en-US" sz="1100" b="1" dirty="0" err="1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역행렬</a:t>
                      </a:r>
                      <a:br>
                        <a:rPr lang="en-US" altLang="ko-KR" sz="1100" b="1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</a:br>
                      <a:r>
                        <a:rPr lang="en-US" altLang="ko-KR" sz="1100" b="1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Jacobian Pseudo-Inverse)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+mn-lt"/>
                      </a:endParaRP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100" b="1" dirty="0" err="1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자코비안</a:t>
                      </a:r>
                      <a:r>
                        <a:rPr lang="ko-KR" altLang="en-US" sz="1100" b="1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 전치</a:t>
                      </a:r>
                      <a:br>
                        <a:rPr lang="en-US" altLang="ko-KR" sz="1100" b="1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</a:br>
                      <a:r>
                        <a:rPr lang="en-US" altLang="ko-KR" sz="1100" b="1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100" b="1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Jacobian Transpose)</a:t>
                      </a:r>
                      <a:endParaRPr lang="en-US" sz="1100" dirty="0">
                        <a:solidFill>
                          <a:srgbClr val="1B1C1D"/>
                        </a:solidFill>
                        <a:effectLst/>
                        <a:latin typeface="+mn-lt"/>
                      </a:endParaRP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100" b="1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감쇠 최소 자승법 </a:t>
                      </a:r>
                      <a:r>
                        <a:rPr lang="en-US" altLang="ko-KR" sz="1100" b="1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(DLS)</a:t>
                      </a:r>
                      <a:endParaRPr lang="ko-KR" altLang="en-US" sz="1100" dirty="0">
                        <a:solidFill>
                          <a:srgbClr val="1B1C1D"/>
                        </a:solidFill>
                        <a:effectLst/>
                        <a:latin typeface="+mn-lt"/>
                      </a:endParaRP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977476"/>
                  </a:ext>
                </a:extLst>
              </a:tr>
              <a:tr h="5329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100" b="1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핵심 아이디어</a:t>
                      </a:r>
                      <a:endParaRPr lang="ko-KR" altLang="en-US" sz="1100" dirty="0">
                        <a:solidFill>
                          <a:srgbClr val="1B1C1D"/>
                        </a:solidFill>
                        <a:effectLst/>
                        <a:latin typeface="+mn-lt"/>
                      </a:endParaRP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최소 놈</a:t>
                      </a:r>
                      <a:r>
                        <a:rPr lang="en-US" altLang="ko-KR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(minimum-norm) </a:t>
                      </a:r>
                      <a:r>
                        <a:rPr lang="ko-KR" altLang="en-US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속도 해</a:t>
                      </a: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105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오차에 대한 경사 하강법</a:t>
                      </a: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105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특이점 강건성을 위한 감쇠</a:t>
                      </a: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029369"/>
                  </a:ext>
                </a:extLst>
              </a:tr>
              <a:tr h="5329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100" b="1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계산 비용</a:t>
                      </a:r>
                      <a:endParaRPr lang="ko-KR" altLang="en-US" sz="1100" dirty="0">
                        <a:solidFill>
                          <a:srgbClr val="1B1C1D"/>
                        </a:solidFill>
                        <a:effectLst/>
                        <a:latin typeface="+mn-lt"/>
                      </a:endParaRP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높음 </a:t>
                      </a:r>
                      <a:r>
                        <a:rPr lang="en-US" altLang="ko-KR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행렬 </a:t>
                      </a:r>
                      <a:r>
                        <a:rPr lang="ko-KR" altLang="en-US" sz="1050" dirty="0" err="1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역변환</a:t>
                      </a:r>
                      <a:r>
                        <a:rPr lang="en-US" altLang="ko-KR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</a:t>
                      </a: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매우 낮음 </a:t>
                      </a:r>
                      <a:r>
                        <a:rPr lang="en-US" altLang="ko-KR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</a:t>
                      </a:r>
                      <a:r>
                        <a:rPr lang="ko-KR" altLang="en-US" sz="1050" dirty="0" err="1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역변환</a:t>
                      </a:r>
                      <a:r>
                        <a:rPr lang="ko-KR" altLang="en-US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없음</a:t>
                      </a:r>
                      <a:r>
                        <a:rPr lang="en-US" altLang="ko-KR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</a:t>
                      </a: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105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높음 </a:t>
                      </a:r>
                      <a:r>
                        <a:rPr lang="en-US" altLang="ko-KR" sz="105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</a:t>
                      </a:r>
                      <a:r>
                        <a:rPr lang="ko-KR" altLang="en-US" sz="105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행렬 역변환</a:t>
                      </a:r>
                      <a:r>
                        <a:rPr lang="en-US" altLang="ko-KR" sz="105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</a:t>
                      </a: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984726"/>
                  </a:ext>
                </a:extLst>
              </a:tr>
              <a:tr h="74150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100" b="1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정확도</a:t>
                      </a:r>
                      <a:endParaRPr lang="ko-KR" altLang="en-US" sz="1100" dirty="0">
                        <a:solidFill>
                          <a:srgbClr val="1B1C1D"/>
                        </a:solidFill>
                        <a:effectLst/>
                        <a:latin typeface="+mn-lt"/>
                      </a:endParaRP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높지만</a:t>
                      </a:r>
                      <a:r>
                        <a:rPr lang="en-US" altLang="ko-KR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수치 적분 오차로 인한</a:t>
                      </a:r>
                      <a:br>
                        <a:rPr lang="en-US" altLang="ko-KR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</a:br>
                      <a:r>
                        <a:rPr lang="ko-KR" altLang="en-US" sz="1050" dirty="0" err="1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드리프트</a:t>
                      </a:r>
                      <a:r>
                        <a:rPr lang="ko-KR" altLang="en-US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발생 가능</a:t>
                      </a: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낮음 </a:t>
                      </a:r>
                      <a:r>
                        <a:rPr lang="en-US" altLang="ko-KR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근사적 방향</a:t>
                      </a:r>
                      <a:r>
                        <a:rPr lang="en-US" altLang="ko-KR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</a:t>
                      </a: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105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추종 오차 발생 </a:t>
                      </a:r>
                      <a:r>
                        <a:rPr lang="en-US" altLang="ko-KR" sz="105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</a:t>
                      </a:r>
                      <a:r>
                        <a:rPr lang="ko-KR" altLang="en-US" sz="105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감쇠로 인한</a:t>
                      </a:r>
                      <a:r>
                        <a:rPr lang="en-US" altLang="ko-KR" sz="105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</a:t>
                      </a: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977799"/>
                  </a:ext>
                </a:extLst>
              </a:tr>
              <a:tr h="5329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100" b="1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특이점 처리</a:t>
                      </a:r>
                      <a:endParaRPr lang="ko-KR" altLang="en-US" sz="1100" dirty="0">
                        <a:solidFill>
                          <a:srgbClr val="1B1C1D"/>
                        </a:solidFill>
                        <a:effectLst/>
                        <a:latin typeface="+mn-lt"/>
                      </a:endParaRP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불안정</a:t>
                      </a:r>
                      <a:r>
                        <a:rPr lang="en-US" altLang="ko-KR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특이점 근처에서 실패</a:t>
                      </a: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실패하지 않지만 정체될 수 있음</a:t>
                      </a: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강건함</a:t>
                      </a:r>
                      <a:r>
                        <a:rPr lang="en-US" altLang="ko-KR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안정적인 속도 유지</a:t>
                      </a: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346227"/>
                  </a:ext>
                </a:extLst>
              </a:tr>
              <a:tr h="5329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100" b="1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주요 장점</a:t>
                      </a:r>
                      <a:endParaRPr lang="ko-KR" altLang="en-US" sz="1100" dirty="0">
                        <a:solidFill>
                          <a:srgbClr val="1B1C1D"/>
                        </a:solidFill>
                        <a:effectLst/>
                        <a:latin typeface="+mn-lt"/>
                      </a:endParaRP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105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수학적으로 최적의</a:t>
                      </a:r>
                      <a:r>
                        <a:rPr lang="en-US" altLang="ko-KR" sz="105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</a:t>
                      </a:r>
                      <a:r>
                        <a:rPr lang="ko-KR" altLang="en-US" sz="105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최소 놈</a:t>
                      </a:r>
                      <a:r>
                        <a:rPr lang="en-US" altLang="ko-KR" sz="105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 </a:t>
                      </a:r>
                      <a:r>
                        <a:rPr lang="ko-KR" altLang="en-US" sz="105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해 제공</a:t>
                      </a: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최고의 계산 효율성</a:t>
                      </a: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특이점 근처에서의 강건성</a:t>
                      </a: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11585"/>
                  </a:ext>
                </a:extLst>
              </a:tr>
              <a:tr h="5329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100" b="1" dirty="0">
                          <a:solidFill>
                            <a:srgbClr val="1B1C1D"/>
                          </a:solidFill>
                          <a:effectLst/>
                          <a:latin typeface="+mn-lt"/>
                        </a:rPr>
                        <a:t>주요 단점</a:t>
                      </a:r>
                      <a:endParaRPr lang="ko-KR" altLang="en-US" sz="1100" dirty="0">
                        <a:solidFill>
                          <a:srgbClr val="1B1C1D"/>
                        </a:solidFill>
                        <a:effectLst/>
                        <a:latin typeface="+mn-lt"/>
                      </a:endParaRP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105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특이점 취약성</a:t>
                      </a: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105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느린 수렴 속도 및 비직관적 경로</a:t>
                      </a: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ko-KR" altLang="en-US" sz="1050" dirty="0">
                          <a:solidFill>
                            <a:srgbClr val="1B1C1D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추종 오차를 대가로 안정성 확보</a:t>
                      </a:r>
                    </a:p>
                  </a:txBody>
                  <a:tcPr marL="86895" marR="86895" marT="57930" marB="579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901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2123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0213"/>
  <p:tag name="ORIGINALWIDTH" val="90.0126"/>
  <p:tag name="LATEXADDIN" val="\documentclass{article}&#10;\usepackage{amsmath}&#10;\pagestyle{empty}&#10;\begin{document}&#10;&#10;$&#10;\frac{d}{dt}&#10;$&#10;&#10;&#10;\end{document}"/>
  <p:tag name="IGUANATEXSIZE" val="13"/>
  <p:tag name="IGUANATEXCURSOR" val="9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0188"/>
  <p:tag name="ORIGINALWIDTH" val="813.1135"/>
  <p:tag name="LATEXADDIN" val="\documentclass{article}&#10;\usepackage{amsmath}&#10;\pagestyle{empty}&#10;\begin{document}&#10;&#10;$\Delta \mathbf{q} = \alpha J^T(\mathbf{q})\mathbf{e}$&#10;&#10;&#10;\end{document}"/>
  <p:tag name="IGUANATEXSIZE" val="20"/>
  <p:tag name="IGUANATEXCURSOR" val="81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8.4739"/>
  <p:tag name="ORIGINALWIDTH" val="3534.308"/>
  <p:tag name="LATEXADDIN" val="\documentclass{article}&#10;\usepackage{amsmath}&#10;\pagestyle{empty}&#10;\begin{document}&#10;&#10;$$&#10;\min_{\Delta q}\|J\Delta q-\Delta x\|^2+\lambda^2\|\Delta q\|^2\quad\rightarrow\quad&#10;\Delta \mathbf{q} =&#10;J^T(JJ^T+\lambda^2I)^{-1}\Delta x&#10;$$&#10;&#10;&#10;\end{document}"/>
  <p:tag name="IGUANATEXSIZE" val="20"/>
  <p:tag name="IGUANATEXCURSOR" val="168"/>
  <p:tag name="TRANSPARENCY" val="True"/>
  <p:tag name="LATEXENGINEID" val="0"/>
  <p:tag name="TEMPFOLDER" val="c:\temp\"/>
  <p:tag name="LATEXFORMHEIGHT" val="291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681"/>
  <p:tag name="ORIGINALWIDTH" val="2385.333"/>
  <p:tag name="LATEXADDIN" val="\documentclass{article}&#10;\usepackage{amsmath}&#10;\pagestyle{empty}&#10;\begin{document}&#10;&#10;$&#10;\dot{\mathbf{q}}=J^+(\dot{\mathbf{x}}_d+K\mathbf{e})&#10;=J^+(\dot{\mathbf{x}}_d+K(\mathbf{x}_\text{d}-\mathbf{x}_\text{cur}))&#10;$&#10;&#10;&#10;\end{document}"/>
  <p:tag name="IGUANATEXSIZE" val="15"/>
  <p:tag name="IGUANATEXCURSOR" val="180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687"/>
  <p:tag name="ORIGINALWIDTH" val="698.3475"/>
  <p:tag name="LATEXADDIN" val="\documentclass{article}&#10;\usepackage{amsmath}&#10;\pagestyle{empty}&#10;\begin{document}&#10;&#10;$&#10;\dot{\mathbf{q}}=J^{-1}(\mathbf{q})\dot{\mathbf{x}}&#10;$&#10;\end{document}"/>
  <p:tag name="IGUANATEXSIZE" val="15"/>
  <p:tag name="IGUANATEXCURSOR" val="133"/>
  <p:tag name="TRANSPARENCY" val="True"/>
  <p:tag name="LATEXENGINEID" val="1"/>
  <p:tag name="TEMPFOLDER" val="c:\temp\"/>
  <p:tag name="LATEXFORMHEIGHT" val="315.75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3.8342"/>
  <p:tag name="ORIGINALWIDTH" val="2716.879"/>
  <p:tag name="LATEXADDIN" val="\documentclass{article}&#10;\usepackage{amsmath}&#10;\pagestyle{empty}&#10;\begin{document}&#10;&#10;$&#10;\dot{\mathbf{x}}=&#10;\frac{\partial f(\mathbf{q})}{\partial \mathbf{q}}&#10;\frac{d \mathbf{q}}{d t} \equiv&#10;\begin{bmatrix}&#10;\frac{\partial f_1(\mathbf{q})}{\partial q_1} &amp; \cdots &amp; \frac{\partial f_1(\mathbf{q})}{\partial q_n} \\&#10;\vdots &amp; \ddots &amp; \vdots \\&#10;\frac{\partial f_m(\mathbf{q})}{\partial q_1} &amp; \cdots &amp; \frac{\partial f_m(\mathbf{q})}{\partial q_n}&#10;\end{bmatrix}\dot{\mathbf{q}}&#10;=J(\mathbf{q})\dot{\mathbf{q}}&#10;$&#10;&#10;&#10;\end{document}"/>
  <p:tag name="IGUANATEXSIZE" val="20"/>
  <p:tag name="IGUANATEXCURSOR" val="117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474.0661"/>
  <p:tag name="LATEXADDIN" val="\documentclass{article}&#10;\usepackage{amsmath}&#10;\pagestyle{empty}&#10;\begin{document}&#10;&#10;$&#10;\mathbf{x}=f(\mathbf{q})&#10;$&#10;&#10;&#10;\end{document}"/>
  <p:tag name="IGUANATEXSIZE" val="20"/>
  <p:tag name="IGUANATEXCURSOR" val="106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0188"/>
  <p:tag name="ORIGINALWIDTH" val="937.6309"/>
  <p:tag name="LATEXADDIN" val="\documentclass{article}&#10;\usepackage{amsmath}&#10;\pagestyle{empty}&#10;\begin{document}&#10;&#10;$J^{+} = J^T(JJ^T)^{-1}$&#10;&#10;&#10;\end{document}"/>
  <p:tag name="IGUANATEXSIZE" val="20"/>
  <p:tag name="IGUANATEXCURSOR" val="10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.76055"/>
  <p:tag name="ORIGINALWIDTH" val="1149.16"/>
  <p:tag name="LATEXADDIN" val="\documentclass{article}&#10;\usepackage{amsmath}&#10;\pagestyle{empty}&#10;\begin{document}&#10;&#10;$\mathbf{e} = \mathbf{x}_{\text{desired}} - \mathbf{x}_{\text{current}}$&#10;&#10;&#10;\end{document}"/>
  <p:tag name="IGUANATEXSIZE" val="15"/>
  <p:tag name="IGUANATEXCURSOR" val="151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681"/>
  <p:tag name="ORIGINALWIDTH" val="852.8691"/>
  <p:tag name="LATEXADDIN" val="\documentclass{article}&#10;\usepackage{amsmath}&#10;\pagestyle{empty}&#10;\begin{document}&#10;&#10;$\Delta \mathbf{q} = J^{+}(\mathbf{q})\Delta \mathbf{x}$&#10;&#10;&#10;\end{document}"/>
  <p:tag name="IGUANATEXSIZE" val="15"/>
  <p:tag name="IGUANATEXCURSOR" val="136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658"/>
  <p:tag name="ORIGINALWIDTH" val="1219.67"/>
  <p:tag name="LATEXADDIN" val="\documentclass{article}&#10;\usepackage{amsmath}&#10;\pagestyle{empty}&#10;\begin{document}&#10;&#10;$\mathbf{q}_{\text{new}} = \mathbf{q}_{\text{current}} + \alpha\Delta \mathbf{q}$&#10;&#10;&#10;\end{document}"/>
  <p:tag name="IGUANATEXSIZE" val="15"/>
  <p:tag name="IGUANATEXCURSOR" val="13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5266"/>
  <p:tag name="ORIGINALWIDTH" val="1803.252"/>
  <p:tag name="LATEXADDIN" val="\documentclass{article}&#10;\usepackage{amsmath}&#10;\pagestyle{empty}&#10;\begin{document}&#10;&#10;&#10;$\underset{\Delta \mathbf{q}}\min{\|\Delta \mathbf{q}\|}&#10;\quad \text{s.t. } \min{\|J\Delta \mathbf{q} - \Delta \mathbf{x}\|}&#10;$&#10;&#10;\end{document}"/>
  <p:tag name="IGUANATEXSIZE" val="15"/>
  <p:tag name="IGUANATEXCURSOR" val="205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사용자 지정 1">
      <a:majorFont>
        <a:latin typeface="Pretendard SemiBold"/>
        <a:ea typeface="Pretendard SemiBold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50_TF89213316_Win32_OJ108761954" id="{2C949246-E701-4358-AE1D-5E981A9339C9}" vid="{1C9D17EB-7AF8-47B4-A0BF-F0125A4D3E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프레젠테이션</Template>
  <TotalTime>3860</TotalTime>
  <Words>772</Words>
  <Application>Microsoft Office PowerPoint</Application>
  <PresentationFormat>와이드스크린</PresentationFormat>
  <Paragraphs>113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Pretendard Light</vt:lpstr>
      <vt:lpstr>Pretendard Thin</vt:lpstr>
      <vt:lpstr>맑은 고딕</vt:lpstr>
      <vt:lpstr>Pretendard SemiBold</vt:lpstr>
      <vt:lpstr>Calibri</vt:lpstr>
      <vt:lpstr>Pretendard Medium</vt:lpstr>
      <vt:lpstr>Arial</vt:lpstr>
      <vt:lpstr>Cambria Math</vt:lpstr>
      <vt:lpstr>AccentBoxVTI</vt:lpstr>
      <vt:lpstr>Lecture 2: Jacobian-based Inverse Kinematics</vt:lpstr>
      <vt:lpstr>Jacobian Matrix</vt:lpstr>
      <vt:lpstr>Jacobian Pseudo Inverse</vt:lpstr>
      <vt:lpstr>Jacobian Pseudo Inverse</vt:lpstr>
      <vt:lpstr>Jacobian Transpose</vt:lpstr>
      <vt:lpstr>Damped Least Squares</vt:lpstr>
      <vt:lpstr>Closed-Loop Inverse Kinematics (CLIK)</vt:lpstr>
      <vt:lpstr>Closed-Loop Inverse Kinematics (CLIK)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박다움</dc:creator>
  <cp:lastModifiedBy>박다움</cp:lastModifiedBy>
  <cp:revision>80</cp:revision>
  <dcterms:created xsi:type="dcterms:W3CDTF">2025-08-09T05:50:27Z</dcterms:created>
  <dcterms:modified xsi:type="dcterms:W3CDTF">2025-11-17T06:09:56Z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